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0A6636-B428-CB42-AC37-3549ED4E6F1C}" v="2" dt="2023-11-01T18:43:38.835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 autoAdjust="0"/>
  </p:normalViewPr>
  <p:slideViewPr>
    <p:cSldViewPr snapToGrid="0">
      <p:cViewPr varScale="1">
        <p:scale>
          <a:sx n="79" d="100"/>
          <a:sy n="79" d="100"/>
        </p:scale>
        <p:origin x="34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eve Mellott" userId="e11ec915-c6e2-41ba-ab26-6c6552001984" providerId="ADAL" clId="{6D0A6636-B428-CB42-AC37-3549ED4E6F1C}"/>
    <pc:docChg chg="undo custSel modSld">
      <pc:chgData name="Genevieve Mellott" userId="e11ec915-c6e2-41ba-ab26-6c6552001984" providerId="ADAL" clId="{6D0A6636-B428-CB42-AC37-3549ED4E6F1C}" dt="2023-11-01T18:44:32.768" v="1" actId="14100"/>
      <pc:docMkLst>
        <pc:docMk/>
      </pc:docMkLst>
      <pc:sldChg chg="modSp mod">
        <pc:chgData name="Genevieve Mellott" userId="e11ec915-c6e2-41ba-ab26-6c6552001984" providerId="ADAL" clId="{6D0A6636-B428-CB42-AC37-3549ED4E6F1C}" dt="2023-11-01T18:44:32.768" v="1" actId="14100"/>
        <pc:sldMkLst>
          <pc:docMk/>
          <pc:sldMk cId="3134862187" sldId="256"/>
        </pc:sldMkLst>
        <pc:picChg chg="mod">
          <ac:chgData name="Genevieve Mellott" userId="e11ec915-c6e2-41ba-ab26-6c6552001984" providerId="ADAL" clId="{6D0A6636-B428-CB42-AC37-3549ED4E6F1C}" dt="2023-11-01T18:44:32.768" v="1" actId="14100"/>
          <ac:picMkLst>
            <pc:docMk/>
            <pc:sldMk cId="3134862187" sldId="256"/>
            <ac:picMk id="3" creationId="{32190957-56C6-4B67-91D1-7650BE8AAA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D04003-A1D8-481A-8FC2-8AD4C3C0A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9082F-0510-492D-AC88-90493D0F2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9B36-C7A7-417E-9204-50492660C577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A62E2-DD3C-4047-8842-7D1A7C9921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595BF-19E6-403E-927D-FC30113A2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8CBE0-55E1-44A8-A9CC-823143E8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7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BAF88-370E-4EF9-9211-CA8E710102A0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F473A-302D-41A4-A215-F3B57D8C2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3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FC0BCC-415D-4D88-BE79-20A039028435}"/>
              </a:ext>
            </a:extLst>
          </p:cNvPr>
          <p:cNvCxnSpPr>
            <a:cxnSpLocks/>
          </p:cNvCxnSpPr>
          <p:nvPr userDrawn="1"/>
        </p:nvCxnSpPr>
        <p:spPr>
          <a:xfrm>
            <a:off x="543339" y="9303026"/>
            <a:ext cx="6739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149D66-08D7-4EE2-86FC-06875B0FCB7A}"/>
              </a:ext>
            </a:extLst>
          </p:cNvPr>
          <p:cNvCxnSpPr>
            <a:cxnSpLocks/>
          </p:cNvCxnSpPr>
          <p:nvPr userDrawn="1"/>
        </p:nvCxnSpPr>
        <p:spPr>
          <a:xfrm>
            <a:off x="545182" y="9349410"/>
            <a:ext cx="67391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F65FF41-9830-4D48-97A4-A338DB1EA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32" y="9420638"/>
            <a:ext cx="1828800" cy="2163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0641C1-F5A0-413C-9CD4-87F8A8BBB6DF}"/>
              </a:ext>
            </a:extLst>
          </p:cNvPr>
          <p:cNvSpPr/>
          <p:nvPr userDrawn="1"/>
        </p:nvSpPr>
        <p:spPr>
          <a:xfrm>
            <a:off x="543339" y="428848"/>
            <a:ext cx="4531582" cy="40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2BB3AD-62BD-4606-8114-41B6C64A4E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2" y="483886"/>
            <a:ext cx="2743200" cy="3244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940983-0C86-4827-9815-88B868881A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" y="397933"/>
            <a:ext cx="442452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0CA9AF-C0A3-432A-A0BA-53B1E203F77A}"/>
              </a:ext>
            </a:extLst>
          </p:cNvPr>
          <p:cNvSpPr txBox="1"/>
          <p:nvPr userDrawn="1"/>
        </p:nvSpPr>
        <p:spPr>
          <a:xfrm rot="5400000">
            <a:off x="2845148" y="4799128"/>
            <a:ext cx="9215664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POLARIZERS</a:t>
            </a:r>
            <a:r>
              <a:rPr lang="en-US" sz="1465" dirty="0"/>
              <a:t>   </a:t>
            </a:r>
            <a:r>
              <a:rPr lang="en-US" sz="1465" dirty="0">
                <a:solidFill>
                  <a:srgbClr val="C00000"/>
                </a:solidFill>
              </a:rPr>
              <a:t>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SPATIAL LIGHT MODULATORS   </a:t>
            </a:r>
            <a:r>
              <a:rPr lang="en-US" sz="1465" dirty="0">
                <a:solidFill>
                  <a:srgbClr val="C00000"/>
                </a:solidFill>
              </a:rPr>
              <a:t>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WAVEPLATES</a:t>
            </a:r>
            <a:r>
              <a:rPr lang="en-US" sz="1465" dirty="0"/>
              <a:t>   </a:t>
            </a:r>
            <a:r>
              <a:rPr lang="en-US" sz="1465" dirty="0">
                <a:solidFill>
                  <a:srgbClr val="C00000"/>
                </a:solidFill>
              </a:rPr>
              <a:t>•   LIQUID CRYSTAL DEVICES   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OTHER CAPABILITIES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E10D4-D31A-43EC-A136-B543B551F6F2}"/>
              </a:ext>
            </a:extLst>
          </p:cNvPr>
          <p:cNvSpPr/>
          <p:nvPr userDrawn="1"/>
        </p:nvSpPr>
        <p:spPr>
          <a:xfrm>
            <a:off x="5049819" y="451923"/>
            <a:ext cx="2207260" cy="8805672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221D23-21EE-444E-83D0-D6116695F590}"/>
              </a:ext>
            </a:extLst>
          </p:cNvPr>
          <p:cNvSpPr txBox="1"/>
          <p:nvPr userDrawn="1"/>
        </p:nvSpPr>
        <p:spPr>
          <a:xfrm>
            <a:off x="449170" y="9342120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DS03.19</a:t>
            </a:r>
          </a:p>
        </p:txBody>
      </p:sp>
    </p:spTree>
    <p:extLst>
      <p:ext uri="{BB962C8B-B14F-4D97-AF65-F5344CB8AC3E}">
        <p14:creationId xmlns:p14="http://schemas.microsoft.com/office/powerpoint/2010/main" val="25135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4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3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99643D-6372-421B-B6FC-A2401AFBE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0" y="243332"/>
            <a:ext cx="2279904" cy="3261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0D38C0-4CD7-461A-9118-C7A5EC249236}"/>
              </a:ext>
            </a:extLst>
          </p:cNvPr>
          <p:cNvCxnSpPr>
            <a:cxnSpLocks/>
          </p:cNvCxnSpPr>
          <p:nvPr userDrawn="1"/>
        </p:nvCxnSpPr>
        <p:spPr>
          <a:xfrm>
            <a:off x="543339" y="9303026"/>
            <a:ext cx="6739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D7A63D-D835-4A67-8C75-E6F7638F68CA}"/>
              </a:ext>
            </a:extLst>
          </p:cNvPr>
          <p:cNvCxnSpPr>
            <a:cxnSpLocks/>
          </p:cNvCxnSpPr>
          <p:nvPr userDrawn="1"/>
        </p:nvCxnSpPr>
        <p:spPr>
          <a:xfrm>
            <a:off x="545182" y="9349410"/>
            <a:ext cx="67391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4613059-280B-4753-8582-10A0B1BFAFAC}"/>
              </a:ext>
            </a:extLst>
          </p:cNvPr>
          <p:cNvSpPr txBox="1"/>
          <p:nvPr userDrawn="1"/>
        </p:nvSpPr>
        <p:spPr>
          <a:xfrm>
            <a:off x="449170" y="9342120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+1-303-833-4333 (T)</a:t>
            </a:r>
          </a:p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+1-303-833-4335 (F)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D2F2F-5952-4314-A496-EE3D6C7002A1}"/>
              </a:ext>
            </a:extLst>
          </p:cNvPr>
          <p:cNvSpPr txBox="1"/>
          <p:nvPr userDrawn="1"/>
        </p:nvSpPr>
        <p:spPr>
          <a:xfrm>
            <a:off x="6049508" y="934412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sales@meadowlark.com</a:t>
            </a:r>
          </a:p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  www.meadowlark.com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FAD280-8AE3-406A-B7AD-6CB4DD841002}"/>
              </a:ext>
            </a:extLst>
          </p:cNvPr>
          <p:cNvSpPr txBox="1"/>
          <p:nvPr userDrawn="1"/>
        </p:nvSpPr>
        <p:spPr>
          <a:xfrm rot="5400000">
            <a:off x="2845148" y="4799128"/>
            <a:ext cx="9215664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POLARIZERS</a:t>
            </a:r>
            <a:r>
              <a:rPr lang="en-US" sz="1465" dirty="0"/>
              <a:t>   </a:t>
            </a:r>
            <a:r>
              <a:rPr lang="en-US" sz="1465" dirty="0">
                <a:solidFill>
                  <a:srgbClr val="C00000"/>
                </a:solidFill>
              </a:rPr>
              <a:t>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SPATIAL LIGHT MODULATORS   </a:t>
            </a:r>
            <a:r>
              <a:rPr lang="en-US" sz="1465" dirty="0">
                <a:solidFill>
                  <a:srgbClr val="C00000"/>
                </a:solidFill>
              </a:rPr>
              <a:t>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WAVEPLATES</a:t>
            </a:r>
            <a:r>
              <a:rPr lang="en-US" sz="1465" dirty="0"/>
              <a:t>   </a:t>
            </a:r>
            <a:r>
              <a:rPr lang="en-US" sz="1465" dirty="0">
                <a:solidFill>
                  <a:srgbClr val="C00000"/>
                </a:solidFill>
              </a:rPr>
              <a:t>•   LIQUID CRYSTAL DEVICES   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OTHER CAPABILITIES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815220A-25E4-4D01-BBD4-B4EDBB8270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20" y="9420638"/>
            <a:ext cx="1828800" cy="2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1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99643D-6372-421B-B6FC-A2401AFBE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0" y="243332"/>
            <a:ext cx="2279904" cy="3261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0D38C0-4CD7-461A-9118-C7A5EC249236}"/>
              </a:ext>
            </a:extLst>
          </p:cNvPr>
          <p:cNvCxnSpPr>
            <a:cxnSpLocks/>
          </p:cNvCxnSpPr>
          <p:nvPr userDrawn="1"/>
        </p:nvCxnSpPr>
        <p:spPr>
          <a:xfrm>
            <a:off x="543339" y="9303026"/>
            <a:ext cx="6739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D7A63D-D835-4A67-8C75-E6F7638F68CA}"/>
              </a:ext>
            </a:extLst>
          </p:cNvPr>
          <p:cNvCxnSpPr>
            <a:cxnSpLocks/>
          </p:cNvCxnSpPr>
          <p:nvPr userDrawn="1"/>
        </p:nvCxnSpPr>
        <p:spPr>
          <a:xfrm>
            <a:off x="545182" y="9349410"/>
            <a:ext cx="67391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9AD2AA-DFD1-4847-829F-A667C66C79C8}"/>
              </a:ext>
            </a:extLst>
          </p:cNvPr>
          <p:cNvSpPr txBox="1"/>
          <p:nvPr userDrawn="1"/>
        </p:nvSpPr>
        <p:spPr>
          <a:xfrm rot="16200000">
            <a:off x="-4171038" y="4672214"/>
            <a:ext cx="9152057" cy="31777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OTHER CAPABILITIES</a:t>
            </a:r>
            <a:r>
              <a:rPr lang="en-US" sz="1465" dirty="0"/>
              <a:t>   </a:t>
            </a:r>
            <a:r>
              <a:rPr lang="en-US" sz="1465" dirty="0">
                <a:solidFill>
                  <a:srgbClr val="C00000"/>
                </a:solidFill>
              </a:rPr>
              <a:t>•   LIQUID CRYSTAL DEVICES   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WAVEPLATES</a:t>
            </a:r>
            <a:r>
              <a:rPr lang="en-US" sz="1465" dirty="0"/>
              <a:t>   </a:t>
            </a:r>
            <a:r>
              <a:rPr lang="en-US" sz="1465" dirty="0">
                <a:solidFill>
                  <a:srgbClr val="C00000"/>
                </a:solidFill>
              </a:rPr>
              <a:t>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MODULATORS  SPATIAL LIGHT  </a:t>
            </a:r>
            <a:r>
              <a:rPr lang="en-US" sz="1465" dirty="0">
                <a:solidFill>
                  <a:srgbClr val="C00000"/>
                </a:solidFill>
              </a:rPr>
              <a:t>•   </a:t>
            </a:r>
            <a:r>
              <a:rPr lang="en-US" sz="1465" dirty="0">
                <a:solidFill>
                  <a:schemeClr val="bg2">
                    <a:lumMod val="75000"/>
                  </a:schemeClr>
                </a:solidFill>
              </a:rPr>
              <a:t>POLARIZERS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CF80F3-849B-4C68-A2FA-F449EFB15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20" y="9420638"/>
            <a:ext cx="1828800" cy="216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73FCBC-5130-4DF9-B033-FED5B4A32A0F}"/>
              </a:ext>
            </a:extLst>
          </p:cNvPr>
          <p:cNvSpPr txBox="1"/>
          <p:nvPr userDrawn="1"/>
        </p:nvSpPr>
        <p:spPr>
          <a:xfrm>
            <a:off x="6049508" y="934412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sales@meadowlark.com</a:t>
            </a:r>
          </a:p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  www.meadowlark.com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FC249-0DE1-4148-A2AF-77B3976ECC14}"/>
              </a:ext>
            </a:extLst>
          </p:cNvPr>
          <p:cNvSpPr txBox="1"/>
          <p:nvPr userDrawn="1"/>
        </p:nvSpPr>
        <p:spPr>
          <a:xfrm>
            <a:off x="449170" y="9342120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+1-303-833-4333 (T)</a:t>
            </a:r>
          </a:p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+1-303-833-4335 (F)</a:t>
            </a:r>
          </a:p>
        </p:txBody>
      </p:sp>
    </p:spTree>
    <p:extLst>
      <p:ext uri="{BB962C8B-B14F-4D97-AF65-F5344CB8AC3E}">
        <p14:creationId xmlns:p14="http://schemas.microsoft.com/office/powerpoint/2010/main" val="264270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2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498C-BA10-469A-88BD-82CEF2C9129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D98D-B04D-4F80-9B8B-D7701973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4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9651F9-4171-4163-BD8B-211C89E3F27E}"/>
              </a:ext>
            </a:extLst>
          </p:cNvPr>
          <p:cNvSpPr txBox="1"/>
          <p:nvPr/>
        </p:nvSpPr>
        <p:spPr>
          <a:xfrm>
            <a:off x="472440" y="929640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Temperature Controller – TC3051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8CEEC-ED78-41F2-995A-C5AA9EFAE99C}"/>
              </a:ext>
            </a:extLst>
          </p:cNvPr>
          <p:cNvSpPr txBox="1"/>
          <p:nvPr/>
        </p:nvSpPr>
        <p:spPr>
          <a:xfrm>
            <a:off x="498839" y="1319527"/>
            <a:ext cx="4254393" cy="212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00" dirty="0">
                <a:latin typeface="+mj-lt"/>
              </a:rPr>
              <a:t>The Meadowlark Optics TC3051 is a single channel, microprocessor based temperature controller specifically designed to work with Meadowlark Optics’ liquid crystal devices equipped with the Temperature Sensing and Control (TSC) option.</a:t>
            </a:r>
          </a:p>
          <a:p>
            <a:pPr>
              <a:lnSpc>
                <a:spcPts val="1600"/>
              </a:lnSpc>
            </a:pPr>
            <a:r>
              <a:rPr lang="en-US" sz="1000" dirty="0">
                <a:latin typeface="+mj-lt"/>
              </a:rPr>
              <a:t> </a:t>
            </a:r>
          </a:p>
          <a:p>
            <a:pPr>
              <a:lnSpc>
                <a:spcPts val="1600"/>
              </a:lnSpc>
            </a:pPr>
            <a:r>
              <a:rPr lang="en-US" sz="1000" dirty="0">
                <a:latin typeface="+mj-lt"/>
              </a:rPr>
              <a:t>The TC3051 requires minimal setup:</a:t>
            </a:r>
          </a:p>
          <a:p>
            <a:pPr>
              <a:lnSpc>
                <a:spcPts val="1600"/>
              </a:lnSpc>
            </a:pPr>
            <a:r>
              <a:rPr lang="en-US" sz="1000" dirty="0">
                <a:latin typeface="+mj-lt"/>
              </a:rPr>
              <a:t>1. Connect the included power supply.</a:t>
            </a:r>
          </a:p>
          <a:p>
            <a:pPr marL="112713" indent="-112713">
              <a:lnSpc>
                <a:spcPts val="1600"/>
              </a:lnSpc>
            </a:pPr>
            <a:r>
              <a:rPr lang="en-US" sz="1000" dirty="0">
                <a:latin typeface="+mj-lt"/>
              </a:rPr>
              <a:t>2. Connect the temperature control cable to both the TC3051 and the liquid   crystal device.</a:t>
            </a:r>
          </a:p>
          <a:p>
            <a:pPr>
              <a:lnSpc>
                <a:spcPts val="1600"/>
              </a:lnSpc>
            </a:pPr>
            <a:r>
              <a:rPr lang="en-US" sz="1000" dirty="0">
                <a:latin typeface="+mj-lt"/>
              </a:rPr>
              <a:t>3. Turn the power 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C8F2F-EA62-4E64-90FB-43F4E70B182A}"/>
              </a:ext>
            </a:extLst>
          </p:cNvPr>
          <p:cNvSpPr txBox="1"/>
          <p:nvPr/>
        </p:nvSpPr>
        <p:spPr>
          <a:xfrm>
            <a:off x="5018314" y="2890288"/>
            <a:ext cx="2272270" cy="8315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000" dirty="0">
                <a:latin typeface="+mj-lt"/>
              </a:rPr>
              <a:t>Stand Alone</a:t>
            </a:r>
          </a:p>
          <a:p>
            <a:pPr algn="ctr">
              <a:lnSpc>
                <a:spcPts val="2000"/>
              </a:lnSpc>
            </a:pPr>
            <a:r>
              <a:rPr lang="en-US" sz="1000" dirty="0">
                <a:latin typeface="+mj-lt"/>
              </a:rPr>
              <a:t>LED Display</a:t>
            </a:r>
          </a:p>
          <a:p>
            <a:pPr algn="ctr">
              <a:lnSpc>
                <a:spcPts val="2000"/>
              </a:lnSpc>
            </a:pPr>
            <a:r>
              <a:rPr lang="en-US" sz="1000" dirty="0">
                <a:latin typeface="+mj-lt"/>
              </a:rPr>
              <a:t>1 Channel Temperature Control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25C8C8-3A73-47FF-88F2-27256A9A048B}"/>
              </a:ext>
            </a:extLst>
          </p:cNvPr>
          <p:cNvGrpSpPr/>
          <p:nvPr/>
        </p:nvGrpSpPr>
        <p:grpSpPr>
          <a:xfrm>
            <a:off x="5050971" y="2429565"/>
            <a:ext cx="2209800" cy="529247"/>
            <a:chOff x="5050971" y="3060193"/>
            <a:chExt cx="2209800" cy="5292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912EE1-1A63-4E94-A1C1-175081506774}"/>
                </a:ext>
              </a:extLst>
            </p:cNvPr>
            <p:cNvSpPr txBox="1"/>
            <p:nvPr/>
          </p:nvSpPr>
          <p:spPr>
            <a:xfrm>
              <a:off x="5061857" y="3060193"/>
              <a:ext cx="2188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Key Features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FEE8F6-C594-42B6-8135-A5C20E543E3C}"/>
                </a:ext>
              </a:extLst>
            </p:cNvPr>
            <p:cNvSpPr txBox="1"/>
            <p:nvPr/>
          </p:nvSpPr>
          <p:spPr>
            <a:xfrm>
              <a:off x="5050971" y="3343219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• • •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190957-56C6-4B67-91D1-7650BE8AA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0450" r="11304" b="7247"/>
          <a:stretch/>
        </p:blipFill>
        <p:spPr>
          <a:xfrm>
            <a:off x="5127082" y="707227"/>
            <a:ext cx="2054675" cy="149790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CDAE86-9230-4F2D-881B-74E0159EB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02363"/>
              </p:ext>
            </p:extLst>
          </p:nvPr>
        </p:nvGraphicFramePr>
        <p:xfrm>
          <a:off x="743277" y="4472256"/>
          <a:ext cx="3489700" cy="26093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850">
                  <a:extLst>
                    <a:ext uri="{9D8B030D-6E8A-4147-A177-3AD203B41FA5}">
                      <a16:colId xmlns:a16="http://schemas.microsoft.com/office/drawing/2014/main" val="3195452740"/>
                    </a:ext>
                  </a:extLst>
                </a:gridCol>
                <a:gridCol w="1744850">
                  <a:extLst>
                    <a:ext uri="{9D8B030D-6E8A-4147-A177-3AD203B41FA5}">
                      <a16:colId xmlns:a16="http://schemas.microsoft.com/office/drawing/2014/main" val="345855474"/>
                    </a:ext>
                  </a:extLst>
                </a:gridCol>
              </a:tblGrid>
              <a:tr h="2508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SPECIFICATIONS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59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Requirements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100 – 240V ac, 47 – 63 Hz, 500 mA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684201618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Fuse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Internal </a:t>
                      </a:r>
                      <a:r>
                        <a:rPr lang="en-US" sz="700" dirty="0">
                          <a:effectLst/>
                        </a:rPr>
                        <a:t>(not user serviceable)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339019171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Environment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 to + 50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 </a:t>
                      </a:r>
                      <a:r>
                        <a:rPr lang="en-US" sz="700" dirty="0">
                          <a:effectLst/>
                        </a:rPr>
                        <a:t>(Operating)</a:t>
                      </a:r>
                    </a:p>
                    <a:p>
                      <a:pPr algn="ctr"/>
                      <a:r>
                        <a:rPr lang="en-US" sz="900" dirty="0">
                          <a:effectLst/>
                        </a:rPr>
                        <a:t>-55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 to + 100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 </a:t>
                      </a:r>
                      <a:r>
                        <a:rPr lang="en-US" sz="700" dirty="0">
                          <a:effectLst/>
                        </a:rPr>
                        <a:t>(Storage)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946125836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effectLst/>
                        </a:rPr>
                        <a:t>External Dimensions </a:t>
                      </a:r>
                      <a:r>
                        <a:rPr lang="pt-BR" sz="700" b="1" dirty="0">
                          <a:effectLst/>
                        </a:rPr>
                        <a:t>(W x D x H)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5.08 x 5.25 x 1.50 in. </a:t>
                      </a:r>
                    </a:p>
                    <a:p>
                      <a:pPr algn="ctr"/>
                      <a:r>
                        <a:rPr lang="en-US" sz="900" dirty="0">
                          <a:effectLst/>
                        </a:rPr>
                        <a:t>(12.90 x 13.33 x 3.81 cm)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931860004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Weight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lb. (0.45 kg)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4071946536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Temperature Readout Resolution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366712265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Temperature Readout Range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 to 99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 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4190313457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Setpoint Resolution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4226185154"/>
                  </a:ext>
                </a:extLst>
              </a:tr>
              <a:tr h="2508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Setpoint Range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20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 to 60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en-US" sz="900" dirty="0">
                          <a:effectLst/>
                        </a:rPr>
                        <a:t>C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32762142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AAB15B-DA19-4EF2-AF7B-9CAABD142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6024"/>
              </p:ext>
            </p:extLst>
          </p:nvPr>
        </p:nvGraphicFramePr>
        <p:xfrm>
          <a:off x="743277" y="7418930"/>
          <a:ext cx="34897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850">
                  <a:extLst>
                    <a:ext uri="{9D8B030D-6E8A-4147-A177-3AD203B41FA5}">
                      <a16:colId xmlns:a16="http://schemas.microsoft.com/office/drawing/2014/main" val="1332080492"/>
                    </a:ext>
                  </a:extLst>
                </a:gridCol>
                <a:gridCol w="1744850">
                  <a:extLst>
                    <a:ext uri="{9D8B030D-6E8A-4147-A177-3AD203B41FA5}">
                      <a16:colId xmlns:a16="http://schemas.microsoft.com/office/drawing/2014/main" val="7473211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ORDERING INFORMATION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Temperature Controller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TC3051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40589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A9346E0-7B6E-4982-8603-32C6218B69EF}"/>
              </a:ext>
            </a:extLst>
          </p:cNvPr>
          <p:cNvGrpSpPr/>
          <p:nvPr/>
        </p:nvGrpSpPr>
        <p:grpSpPr>
          <a:xfrm>
            <a:off x="5018321" y="4265141"/>
            <a:ext cx="2272270" cy="4997802"/>
            <a:chOff x="5018321" y="4265141"/>
            <a:chExt cx="2272270" cy="49978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D0F435-1652-47C8-92DB-C9E543157186}"/>
                </a:ext>
              </a:extLst>
            </p:cNvPr>
            <p:cNvSpPr txBox="1"/>
            <p:nvPr/>
          </p:nvSpPr>
          <p:spPr>
            <a:xfrm>
              <a:off x="5076437" y="4265141"/>
              <a:ext cx="2188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Liquid Crystal Suite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6DA044-B509-4F9E-874E-EFD89464F4A8}"/>
                </a:ext>
              </a:extLst>
            </p:cNvPr>
            <p:cNvSpPr txBox="1"/>
            <p:nvPr/>
          </p:nvSpPr>
          <p:spPr>
            <a:xfrm>
              <a:off x="5065551" y="4576709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• • •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B95D4C-A5A7-4357-AAB1-6AB3869583F6}"/>
                </a:ext>
              </a:extLst>
            </p:cNvPr>
            <p:cNvSpPr txBox="1"/>
            <p:nvPr/>
          </p:nvSpPr>
          <p:spPr>
            <a:xfrm>
              <a:off x="5018321" y="4760557"/>
              <a:ext cx="2272270" cy="45023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  <a:spcBef>
                  <a:spcPts val="1500"/>
                </a:spcBef>
              </a:pPr>
              <a:r>
                <a:rPr lang="en-US" sz="1000" b="1" dirty="0">
                  <a:latin typeface="+mj-lt"/>
                </a:rPr>
                <a:t>Variable Retarders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 Liquid Crystal Variable Retarder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UV Variable Retarder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MWIR Variable Retarder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OEM LCVR</a:t>
              </a:r>
            </a:p>
            <a:p>
              <a:pPr algn="ctr">
                <a:lnSpc>
                  <a:spcPts val="1500"/>
                </a:lnSpc>
              </a:pPr>
              <a:endParaRPr lang="en-US" sz="1000" b="1" dirty="0">
                <a:latin typeface="+mj-lt"/>
              </a:endParaRPr>
            </a:p>
            <a:p>
              <a:pPr algn="ctr">
                <a:lnSpc>
                  <a:spcPts val="1500"/>
                </a:lnSpc>
              </a:pPr>
              <a:r>
                <a:rPr lang="en-US" sz="1000" b="1" dirty="0">
                  <a:latin typeface="+mj-lt"/>
                </a:rPr>
                <a:t>Rotators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Achromatic High Speed Rotator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Binary Rotator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Polarization Rotator</a:t>
              </a:r>
            </a:p>
            <a:p>
              <a:pPr algn="ctr">
                <a:lnSpc>
                  <a:spcPts val="1500"/>
                </a:lnSpc>
                <a:spcBef>
                  <a:spcPts val="1500"/>
                </a:spcBef>
              </a:pPr>
              <a:r>
                <a:rPr lang="en-US" sz="1000" b="1" dirty="0">
                  <a:latin typeface="+mj-lt"/>
                </a:rPr>
                <a:t>Shutters / Attenuators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Achromatic High Speed Shutter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High Contrast Shutter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Variable Attenuator</a:t>
              </a:r>
            </a:p>
            <a:p>
              <a:pPr algn="ctr">
                <a:lnSpc>
                  <a:spcPts val="1500"/>
                </a:lnSpc>
                <a:spcBef>
                  <a:spcPts val="1500"/>
                </a:spcBef>
              </a:pPr>
              <a:r>
                <a:rPr lang="en-US" sz="1000" b="1" dirty="0">
                  <a:latin typeface="+mj-lt"/>
                </a:rPr>
                <a:t>Controllers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Analog Controller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FLC Controller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LC Digital Interface Controller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Temperature Controller</a:t>
              </a:r>
            </a:p>
            <a:p>
              <a:pPr algn="ctr">
                <a:lnSpc>
                  <a:spcPts val="1500"/>
                </a:lnSpc>
              </a:pPr>
              <a:r>
                <a:rPr lang="en-US" sz="1000" dirty="0">
                  <a:latin typeface="+mj-lt"/>
                </a:rPr>
                <a:t>Two Channel High Voltage Controller</a:t>
              </a:r>
            </a:p>
            <a:p>
              <a:pPr algn="ctr">
                <a:lnSpc>
                  <a:spcPts val="1500"/>
                </a:lnSpc>
              </a:pPr>
              <a:endParaRPr lang="en-US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86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115bea-3f3a-455a-bca6-411fca0a2493">
      <Terms xmlns="http://schemas.microsoft.com/office/infopath/2007/PartnerControls"/>
    </lcf76f155ced4ddcb4097134ff3c332f>
    <TaxCatchAll xmlns="caaa5458-5b83-4996-ad2d-53f7706394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84389F17D0941A1B679129BE2C67A" ma:contentTypeVersion="15" ma:contentTypeDescription="Create a new document." ma:contentTypeScope="" ma:versionID="b769e7632f9d051065dd122100d3c8a7">
  <xsd:schema xmlns:xsd="http://www.w3.org/2001/XMLSchema" xmlns:xs="http://www.w3.org/2001/XMLSchema" xmlns:p="http://schemas.microsoft.com/office/2006/metadata/properties" xmlns:ns2="fe115bea-3f3a-455a-bca6-411fca0a2493" xmlns:ns3="caaa5458-5b83-4996-ad2d-53f770639409" targetNamespace="http://schemas.microsoft.com/office/2006/metadata/properties" ma:root="true" ma:fieldsID="5b3eb6d88d564d0a8e937d01f0f4a6fe" ns2:_="" ns3:_="">
    <xsd:import namespace="fe115bea-3f3a-455a-bca6-411fca0a2493"/>
    <xsd:import namespace="caaa5458-5b83-4996-ad2d-53f770639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15bea-3f3a-455a-bca6-411fca0a2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94314a5-db6f-41f4-a179-afdb4e41e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a5458-5b83-4996-ad2d-53f7706394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45efdba-3f62-478f-9eac-33bbd2132a77}" ma:internalName="TaxCatchAll" ma:showField="CatchAllData" ma:web="caaa5458-5b83-4996-ad2d-53f7706394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F47A3-E45F-4E0B-832E-85F0C4E11F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48C89-C326-4B6B-BBBE-91A0BDDD6011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fe115bea-3f3a-455a-bca6-411fca0a2493"/>
    <ds:schemaRef ds:uri="http://schemas.microsoft.com/office/infopath/2007/PartnerControls"/>
    <ds:schemaRef ds:uri="caaa5458-5b83-4996-ad2d-53f77063940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26171E-D752-4BEB-B506-170F0789ED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262</Words>
  <Application>Microsoft Macintosh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Gregorak</dc:creator>
  <cp:lastModifiedBy>Genevieve Mellott</cp:lastModifiedBy>
  <cp:revision>45</cp:revision>
  <cp:lastPrinted>2018-03-17T00:17:22Z</cp:lastPrinted>
  <dcterms:created xsi:type="dcterms:W3CDTF">2018-02-17T00:23:05Z</dcterms:created>
  <dcterms:modified xsi:type="dcterms:W3CDTF">2023-11-01T18:44:37Z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0x0101007C184389F17D0941A1B679129BE2C67A</vt:lpwstr>
  </property>
  <property fmtid="{D5CDD505-2E9C-101B-9397-08002B2CF9AE}" pid="3" name="MediaServiceImageTags">
    <vt:lpwstr/>
  </property>
</Properties>
</file>